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7"/>
  </p:notesMasterIdLst>
  <p:sldIdLst>
    <p:sldId id="1343" r:id="rId2"/>
    <p:sldId id="1344" r:id="rId3"/>
    <p:sldId id="1345" r:id="rId4"/>
    <p:sldId id="1367" r:id="rId5"/>
    <p:sldId id="1363" r:id="rId6"/>
    <p:sldId id="1364" r:id="rId7"/>
    <p:sldId id="1374" r:id="rId8"/>
    <p:sldId id="1368" r:id="rId9"/>
    <p:sldId id="1365" r:id="rId10"/>
    <p:sldId id="1369" r:id="rId11"/>
    <p:sldId id="1375" r:id="rId12"/>
    <p:sldId id="1370" r:id="rId13"/>
    <p:sldId id="1371" r:id="rId14"/>
    <p:sldId id="1372" r:id="rId15"/>
    <p:sldId id="1376" r:id="rId16"/>
  </p:sldIdLst>
  <p:sldSz cx="12192000" cy="6858000"/>
  <p:notesSz cx="6797675" cy="9926638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" userDrawn="1">
          <p15:clr>
            <a:srgbClr val="A4A3A4"/>
          </p15:clr>
        </p15:guide>
        <p15:guide id="2" pos="767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00"/>
    <a:srgbClr val="009EDA"/>
    <a:srgbClr val="0E6FC7"/>
    <a:srgbClr val="C0504D"/>
    <a:srgbClr val="FF650E"/>
    <a:srgbClr val="6A2422"/>
    <a:srgbClr val="D2FF7C"/>
    <a:srgbClr val="FF6F6F"/>
    <a:srgbClr val="CBF978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422" autoAdjust="0"/>
    <p:restoredTop sz="99821" autoAdjust="0"/>
  </p:normalViewPr>
  <p:slideViewPr>
    <p:cSldViewPr snapToGrid="0" showGuides="1">
      <p:cViewPr varScale="1">
        <p:scale>
          <a:sx n="107" d="100"/>
          <a:sy n="107" d="100"/>
        </p:scale>
        <p:origin x="1112" y="160"/>
      </p:cViewPr>
      <p:guideLst>
        <p:guide orient="horz" pos="5"/>
        <p:guide pos="767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681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40687-3D40-4E24-A6B7-194CEED2CFE7}" type="datetimeFigureOut">
              <a:rPr lang="it-IT" smtClean="0"/>
              <a:pPr/>
              <a:t>27/06/22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9780E-725B-4A9F-8A55-B4E9962F04A9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519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875" indent="0" algn="ctr">
              <a:buNone/>
              <a:defRPr/>
            </a:lvl2pPr>
            <a:lvl3pPr marL="685749" indent="0" algn="ctr">
              <a:buNone/>
              <a:defRPr/>
            </a:lvl3pPr>
            <a:lvl4pPr marL="1028624" indent="0" algn="ctr">
              <a:buNone/>
              <a:defRPr/>
            </a:lvl4pPr>
            <a:lvl5pPr marL="1371498" indent="0" algn="ctr">
              <a:buNone/>
              <a:defRPr/>
            </a:lvl5pPr>
            <a:lvl6pPr marL="1714373" indent="0" algn="ctr">
              <a:buNone/>
              <a:defRPr/>
            </a:lvl6pPr>
            <a:lvl7pPr marL="2057246" indent="0" algn="ctr">
              <a:buNone/>
              <a:defRPr/>
            </a:lvl7pPr>
            <a:lvl8pPr marL="2400120" indent="0" algn="ctr">
              <a:buNone/>
              <a:defRPr/>
            </a:lvl8pPr>
            <a:lvl9pPr marL="2742995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D70C8-BDB5-43C8-8BD9-4FABD1E78D2B}" type="slidenum">
              <a:rPr lang="it-IT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229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AD543-8ACA-4320-A254-8B0C53AEDFDC}" type="slidenum">
              <a:rPr lang="it-IT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5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A639F-D10A-4B50-A13D-180032388413}" type="slidenum">
              <a:rPr lang="it-IT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3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BFC5C-AB54-46EE-A4E3-76704DFC2731}" type="slidenum">
              <a:rPr lang="it-IT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684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875" indent="0">
              <a:buNone/>
              <a:defRPr sz="1425"/>
            </a:lvl2pPr>
            <a:lvl3pPr marL="685749" indent="0">
              <a:buNone/>
              <a:defRPr sz="1200"/>
            </a:lvl3pPr>
            <a:lvl4pPr marL="1028624" indent="0">
              <a:buNone/>
              <a:defRPr sz="1125"/>
            </a:lvl4pPr>
            <a:lvl5pPr marL="1371498" indent="0">
              <a:buNone/>
              <a:defRPr sz="1125"/>
            </a:lvl5pPr>
            <a:lvl6pPr marL="1714373" indent="0">
              <a:buNone/>
              <a:defRPr sz="1125"/>
            </a:lvl6pPr>
            <a:lvl7pPr marL="2057246" indent="0">
              <a:buNone/>
              <a:defRPr sz="1125"/>
            </a:lvl7pPr>
            <a:lvl8pPr marL="2400120" indent="0">
              <a:buNone/>
              <a:defRPr sz="1125"/>
            </a:lvl8pPr>
            <a:lvl9pPr marL="2742995" indent="0">
              <a:buNone/>
              <a:defRPr sz="112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9F6EF-66E8-4044-B08E-698EAEE26B73}" type="slidenum">
              <a:rPr lang="it-IT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4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25"/>
            </a:lvl4pPr>
            <a:lvl5pPr>
              <a:defRPr sz="1425"/>
            </a:lvl5pPr>
            <a:lvl6pPr>
              <a:defRPr sz="1425"/>
            </a:lvl6pPr>
            <a:lvl7pPr>
              <a:defRPr sz="1425"/>
            </a:lvl7pPr>
            <a:lvl8pPr>
              <a:defRPr sz="1425"/>
            </a:lvl8pPr>
            <a:lvl9pPr>
              <a:defRPr sz="1425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25"/>
            </a:lvl4pPr>
            <a:lvl5pPr>
              <a:defRPr sz="1425"/>
            </a:lvl5pPr>
            <a:lvl6pPr>
              <a:defRPr sz="1425"/>
            </a:lvl6pPr>
            <a:lvl7pPr>
              <a:defRPr sz="1425"/>
            </a:lvl7pPr>
            <a:lvl8pPr>
              <a:defRPr sz="1425"/>
            </a:lvl8pPr>
            <a:lvl9pPr>
              <a:defRPr sz="1425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4AAFE-8E0A-4064-B656-18E8D87473E2}" type="slidenum">
              <a:rPr lang="it-IT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12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5"/>
            <a:ext cx="5386917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25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25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74" y="1535115"/>
            <a:ext cx="5389033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25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25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1D9C7-347D-425B-AB2E-735E4FBDDDD5}" type="slidenum">
              <a:rPr lang="it-IT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996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A1E81-7724-44E8-9674-ADD169D24566}" type="slidenum">
              <a:rPr lang="it-IT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651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E45F6-1B5C-4B0C-920D-AAAC76D0D1A8}" type="slidenum">
              <a:rPr lang="it-IT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5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8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125"/>
            </a:lvl1pPr>
            <a:lvl2pPr marL="342875" indent="0">
              <a:buNone/>
              <a:defRPr sz="900"/>
            </a:lvl2pPr>
            <a:lvl3pPr marL="685749" indent="0">
              <a:buNone/>
              <a:defRPr sz="825"/>
            </a:lvl3pPr>
            <a:lvl4pPr marL="1028624" indent="0">
              <a:buNone/>
              <a:defRPr sz="675"/>
            </a:lvl4pPr>
            <a:lvl5pPr marL="1371498" indent="0">
              <a:buNone/>
              <a:defRPr sz="675"/>
            </a:lvl5pPr>
            <a:lvl6pPr marL="1714373" indent="0">
              <a:buNone/>
              <a:defRPr sz="675"/>
            </a:lvl6pPr>
            <a:lvl7pPr marL="2057246" indent="0">
              <a:buNone/>
              <a:defRPr sz="675"/>
            </a:lvl7pPr>
            <a:lvl8pPr marL="2400120" indent="0">
              <a:buNone/>
              <a:defRPr sz="675"/>
            </a:lvl8pPr>
            <a:lvl9pPr marL="2742995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73087-3FF0-4FE2-881C-5782ABD632C4}" type="slidenum">
              <a:rPr lang="it-IT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968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43"/>
            <a:ext cx="7315200" cy="804863"/>
          </a:xfrm>
        </p:spPr>
        <p:txBody>
          <a:bodyPr/>
          <a:lstStyle>
            <a:lvl1pPr marL="0" indent="0">
              <a:buNone/>
              <a:defRPr sz="1125"/>
            </a:lvl1pPr>
            <a:lvl2pPr marL="342875" indent="0">
              <a:buNone/>
              <a:defRPr sz="900"/>
            </a:lvl2pPr>
            <a:lvl3pPr marL="685749" indent="0">
              <a:buNone/>
              <a:defRPr sz="825"/>
            </a:lvl3pPr>
            <a:lvl4pPr marL="1028624" indent="0">
              <a:buNone/>
              <a:defRPr sz="675"/>
            </a:lvl4pPr>
            <a:lvl5pPr marL="1371498" indent="0">
              <a:buNone/>
              <a:defRPr sz="675"/>
            </a:lvl5pPr>
            <a:lvl6pPr marL="1714373" indent="0">
              <a:buNone/>
              <a:defRPr sz="675"/>
            </a:lvl6pPr>
            <a:lvl7pPr marL="2057246" indent="0">
              <a:buNone/>
              <a:defRPr sz="675"/>
            </a:lvl7pPr>
            <a:lvl8pPr marL="2400120" indent="0">
              <a:buNone/>
              <a:defRPr sz="675"/>
            </a:lvl8pPr>
            <a:lvl9pPr marL="2742995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A52EB-411D-4C65-87A4-159CB0A1D32A}" type="slidenum">
              <a:rPr lang="it-IT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65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609600" y="27463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4" tIns="45718" rIns="91434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8"/>
            <a:ext cx="3860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8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9ECD9B-B124-464D-A241-1AE3BFA12029}" type="slidenum">
              <a:rPr lang="it-IT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34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875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749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624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498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56" indent="-25715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171" indent="-21429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100">
          <a:solidFill>
            <a:schemeClr val="tx1"/>
          </a:solidFill>
          <a:latin typeface="+mn-lt"/>
        </a:defRPr>
      </a:lvl2pPr>
      <a:lvl3pPr marL="857186" indent="-17143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+mn-lt"/>
        </a:defRPr>
      </a:lvl3pPr>
      <a:lvl4pPr marL="1200060" indent="-17143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>
          <a:solidFill>
            <a:schemeClr val="tx1"/>
          </a:solidFill>
          <a:latin typeface="+mn-lt"/>
        </a:defRPr>
      </a:lvl4pPr>
      <a:lvl5pPr marL="1542935" indent="-17143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</a:defRPr>
      </a:lvl5pPr>
      <a:lvl6pPr marL="1885809" indent="-171438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</a:defRPr>
      </a:lvl6pPr>
      <a:lvl7pPr marL="2228684" indent="-171438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</a:defRPr>
      </a:lvl7pPr>
      <a:lvl8pPr marL="2571558" indent="-171438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</a:defRPr>
      </a:lvl8pPr>
      <a:lvl9pPr marL="2914433" indent="-171438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685749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7506" y="1536174"/>
            <a:ext cx="1131718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1" algn="l"/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Family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history</a:t>
            </a:r>
            <a:endParaRPr lang="it-IT" sz="2400" u="sng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1" algn="l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Father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dead @ 56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yr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for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larinx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cancer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Mother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/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diabetes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dead @ 85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yr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for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stroke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10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bro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/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sis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: 5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brothers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(4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healthy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1 dead for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larinx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cancer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), 5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sisters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(4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healthy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1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/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diabetes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)</a:t>
            </a:r>
          </a:p>
          <a:p>
            <a:pPr lvl="1" algn="l"/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cs typeface="Arial" pitchFamily="34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US" sz="2400" dirty="0">
              <a:solidFill>
                <a:srgbClr val="002060"/>
              </a:solidFill>
              <a:latin typeface="Comic Sans MS" pitchFamily="66" charset="0"/>
              <a:cs typeface="Arial" pitchFamily="34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US" sz="2400" dirty="0">
              <a:solidFill>
                <a:srgbClr val="00206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524032" y="154492"/>
            <a:ext cx="51439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Anna, 40 </a:t>
            </a:r>
            <a:r>
              <a:rPr lang="it-IT" sz="2800" dirty="0" err="1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year</a:t>
            </a:r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it-IT" sz="2800" dirty="0" err="1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housewife</a:t>
            </a:r>
            <a:endParaRPr lang="it-IT" sz="2800" dirty="0">
              <a:solidFill>
                <a:srgbClr val="80800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87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46265" y="1076212"/>
            <a:ext cx="1112717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/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Third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visit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8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months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after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first</a:t>
            </a:r>
          </a:p>
          <a:p>
            <a:pPr lvl="1" algn="l"/>
            <a:endParaRPr lang="it-IT" sz="2400" u="sng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/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followed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diet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and the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lifestyle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suggestions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She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further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reduced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sigaretts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(5/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day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) 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Weight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67 kg (167 cm, BMI 24)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FPG: 101 mg/dl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HbA1c: 6.1%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Col: 140 mg/dl; TG: 86 mg/dl; HDL: 52 mg/dl (LDL: 71; NON-HDL: 88).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PA 130/82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mmHg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Fc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74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bpm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Everything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else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normal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5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041491" y="257199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ctr"/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</a:t>
            </a:r>
          </a:p>
        </p:txBody>
      </p:sp>
    </p:spTree>
    <p:extLst>
      <p:ext uri="{BB962C8B-B14F-4D97-AF65-F5344CB8AC3E}">
        <p14:creationId xmlns:p14="http://schemas.microsoft.com/office/powerpoint/2010/main" val="3922651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AACD75E7-AB82-4FA6-9CA8-88BBA8B37B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863564"/>
              </p:ext>
            </p:extLst>
          </p:nvPr>
        </p:nvGraphicFramePr>
        <p:xfrm>
          <a:off x="1215481" y="1103972"/>
          <a:ext cx="9935738" cy="4650056"/>
        </p:xfrm>
        <a:graphic>
          <a:graphicData uri="http://schemas.openxmlformats.org/drawingml/2006/table">
            <a:tbl>
              <a:tblPr/>
              <a:tblGrid>
                <a:gridCol w="2434346">
                  <a:extLst>
                    <a:ext uri="{9D8B030D-6E8A-4147-A177-3AD203B41FA5}">
                      <a16:colId xmlns:a16="http://schemas.microsoft.com/office/drawing/2014/main" val="3818742319"/>
                    </a:ext>
                  </a:extLst>
                </a:gridCol>
                <a:gridCol w="1875348">
                  <a:extLst>
                    <a:ext uri="{9D8B030D-6E8A-4147-A177-3AD203B41FA5}">
                      <a16:colId xmlns:a16="http://schemas.microsoft.com/office/drawing/2014/main" val="4023877782"/>
                    </a:ext>
                  </a:extLst>
                </a:gridCol>
                <a:gridCol w="1875348">
                  <a:extLst>
                    <a:ext uri="{9D8B030D-6E8A-4147-A177-3AD203B41FA5}">
                      <a16:colId xmlns:a16="http://schemas.microsoft.com/office/drawing/2014/main" val="958760420"/>
                    </a:ext>
                  </a:extLst>
                </a:gridCol>
                <a:gridCol w="1875348">
                  <a:extLst>
                    <a:ext uri="{9D8B030D-6E8A-4147-A177-3AD203B41FA5}">
                      <a16:colId xmlns:a16="http://schemas.microsoft.com/office/drawing/2014/main" val="2661539094"/>
                    </a:ext>
                  </a:extLst>
                </a:gridCol>
                <a:gridCol w="1875348">
                  <a:extLst>
                    <a:ext uri="{9D8B030D-6E8A-4147-A177-3AD203B41FA5}">
                      <a16:colId xmlns:a16="http://schemas.microsoft.com/office/drawing/2014/main" val="772785943"/>
                    </a:ext>
                  </a:extLst>
                </a:gridCol>
              </a:tblGrid>
              <a:tr h="316024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Dati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 Visita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II Visita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III visita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IV Visita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049262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Peso (Kg)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2219957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BMI (Kg/m2)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097522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Glicemia (mg/dl)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787840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Coleterolo tot. (mg/dl)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416098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HDL (mg/dl)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721870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LDL (mg/dl)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632743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PAS/PAD (mmHg)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150/90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132/84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130/82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134/82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608188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HbA1c (%)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562301"/>
                  </a:ext>
                </a:extLst>
              </a:tr>
            </a:tbl>
          </a:graphicData>
        </a:graphic>
      </p:graphicFrame>
      <p:sp>
        <p:nvSpPr>
          <p:cNvPr id="5" name="Rettangolo 4">
            <a:extLst>
              <a:ext uri="{FF2B5EF4-FFF2-40B4-BE49-F238E27FC236}">
                <a16:creationId xmlns:a16="http://schemas.microsoft.com/office/drawing/2014/main" id="{7193DC8E-29DE-4452-880E-6F4D29D3ACBD}"/>
              </a:ext>
            </a:extLst>
          </p:cNvPr>
          <p:cNvSpPr/>
          <p:nvPr/>
        </p:nvSpPr>
        <p:spPr>
          <a:xfrm>
            <a:off x="1215481" y="332808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it-IT" sz="2800" dirty="0">
                <a:solidFill>
                  <a:srgbClr val="E297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665BE9D-1912-476B-B2BF-203C045F1C30}"/>
              </a:ext>
            </a:extLst>
          </p:cNvPr>
          <p:cNvSpPr/>
          <p:nvPr/>
        </p:nvSpPr>
        <p:spPr>
          <a:xfrm>
            <a:off x="9300117" y="947854"/>
            <a:ext cx="1973766" cy="4984595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8136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3956280-984A-FE44-B601-CB2FC394A404}"/>
              </a:ext>
            </a:extLst>
          </p:cNvPr>
          <p:cNvSpPr txBox="1">
            <a:spLocks noChangeArrowheads="1"/>
          </p:cNvSpPr>
          <p:nvPr/>
        </p:nvSpPr>
        <p:spPr>
          <a:xfrm>
            <a:off x="1373580" y="148730"/>
            <a:ext cx="9144000" cy="476672"/>
          </a:xfrm>
          <a:prstGeom prst="rect">
            <a:avLst/>
          </a:prstGeom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kern="0" dirty="0">
                <a:solidFill>
                  <a:srgbClr val="808000"/>
                </a:solidFill>
                <a:latin typeface="Comic Sans MS" pitchFamily="66" charset="0"/>
                <a:ea typeface="+mj-ea"/>
                <a:cs typeface="+mj-cs"/>
              </a:rPr>
              <a:t>What to do next?</a:t>
            </a:r>
          </a:p>
        </p:txBody>
      </p:sp>
      <p:sp>
        <p:nvSpPr>
          <p:cNvPr id="5" name="Rettangolo 2">
            <a:extLst>
              <a:ext uri="{FF2B5EF4-FFF2-40B4-BE49-F238E27FC236}">
                <a16:creationId xmlns:a16="http://schemas.microsoft.com/office/drawing/2014/main" id="{D344B5B9-84F1-0E4A-BCE5-F3EE0967A29B}"/>
              </a:ext>
            </a:extLst>
          </p:cNvPr>
          <p:cNvSpPr/>
          <p:nvPr/>
        </p:nvSpPr>
        <p:spPr>
          <a:xfrm>
            <a:off x="1222240" y="1587098"/>
            <a:ext cx="102730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371600" lvl="2" indent="-457200">
              <a:buFont typeface="+mj-lt"/>
              <a:buAutoNum type="arabicPeriod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Can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be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satisfied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?</a:t>
            </a:r>
          </a:p>
          <a:p>
            <a:pPr marL="1371600" lvl="2" indent="-457200">
              <a:buFont typeface="+mj-lt"/>
              <a:buAutoNum type="arabicPeriod"/>
            </a:pP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371600" lvl="2" indent="-457200">
              <a:buFont typeface="+mj-lt"/>
              <a:buAutoNum type="arabicPeriod"/>
            </a:pP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Should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establish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new target? </a:t>
            </a:r>
          </a:p>
          <a:p>
            <a:pPr marL="1371600" lvl="2" indent="-457200">
              <a:buFont typeface="+mj-lt"/>
              <a:buAutoNum type="arabicPeriod"/>
            </a:pP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371600" lvl="2" indent="-457200">
              <a:buFont typeface="+mj-lt"/>
              <a:buAutoNum type="arabicPeriod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How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would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you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change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treatment?</a:t>
            </a:r>
          </a:p>
          <a:p>
            <a:pPr marL="1371600" lvl="2" indent="-457200">
              <a:buFont typeface="+mj-lt"/>
              <a:buAutoNum type="arabicPeriod"/>
            </a:pP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371600" lvl="2" indent="-457200">
              <a:buFont typeface="+mj-lt"/>
              <a:buAutoNum type="arabicPeriod"/>
            </a:pP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When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next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visit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?</a:t>
            </a:r>
          </a:p>
          <a:p>
            <a:pPr marL="1371600" lvl="2" indent="-457200">
              <a:buFont typeface="+mj-lt"/>
              <a:buAutoNum type="arabicPeriod"/>
            </a:pP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14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102300" y="154823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ctr"/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</a:t>
            </a:r>
          </a:p>
        </p:txBody>
      </p:sp>
      <p:sp>
        <p:nvSpPr>
          <p:cNvPr id="3" name="Rettangolo 2"/>
          <p:cNvSpPr/>
          <p:nvPr/>
        </p:nvSpPr>
        <p:spPr>
          <a:xfrm>
            <a:off x="1" y="1212432"/>
            <a:ext cx="121919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buFont typeface="Arial" pitchFamily="34" charset="0"/>
              <a:buChar char="•"/>
            </a:pP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Third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visit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8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months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after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first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visit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2">
              <a:buFont typeface="Arial" pitchFamily="34" charset="0"/>
              <a:buChar char="•"/>
            </a:pPr>
            <a:endParaRPr lang="it-IT" sz="2400" u="sng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More appropriate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counseling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to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quit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smoking </a:t>
            </a:r>
          </a:p>
          <a:p>
            <a:pPr lvl="2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Counseling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again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with the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dietitian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Diet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to 1800 kcal/die</a:t>
            </a:r>
          </a:p>
          <a:p>
            <a:pPr lvl="2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New Counseling for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lifestyle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lvl="2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/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Increase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: </a:t>
            </a:r>
          </a:p>
          <a:p>
            <a:pPr lvl="2"/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Dulaglutide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1.5 mg s.c.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weekly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/>
            <a:endParaRPr lang="it-IT" sz="2400" u="sng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/>
            <a:endParaRPr lang="it-IT" sz="2400" u="sng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1"/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New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visit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after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6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months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488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427018" y="1076212"/>
            <a:ext cx="972589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/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Fourth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visitt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14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months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after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first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visit</a:t>
            </a:r>
            <a:endParaRPr lang="it-IT" sz="2400" u="sng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1" algn="l"/>
            <a:endParaRPr lang="it-IT" sz="2400" u="sng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/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followed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diet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and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lifestyle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suggestion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She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quit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smoking 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Weight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65 kg (167 cm, BMI 23.3)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Glicemia: 90 mg/dl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HbA1c: 5.8%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Col: 142 mg/dl; TG: 84 mg/dl; HDL: 52 mg/dl (LDL: 73; 	NON-HDL: 90).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PA 134/82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mmHg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Fc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72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bpm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Everything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else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normal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5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041491" y="101385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ctr"/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</a:t>
            </a:r>
          </a:p>
        </p:txBody>
      </p:sp>
    </p:spTree>
    <p:extLst>
      <p:ext uri="{BB962C8B-B14F-4D97-AF65-F5344CB8AC3E}">
        <p14:creationId xmlns:p14="http://schemas.microsoft.com/office/powerpoint/2010/main" val="3208207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AACD75E7-AB82-4FA6-9CA8-88BBA8B37B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121244"/>
              </p:ext>
            </p:extLst>
          </p:nvPr>
        </p:nvGraphicFramePr>
        <p:xfrm>
          <a:off x="1215481" y="1103972"/>
          <a:ext cx="9935738" cy="4650056"/>
        </p:xfrm>
        <a:graphic>
          <a:graphicData uri="http://schemas.openxmlformats.org/drawingml/2006/table">
            <a:tbl>
              <a:tblPr/>
              <a:tblGrid>
                <a:gridCol w="2434346">
                  <a:extLst>
                    <a:ext uri="{9D8B030D-6E8A-4147-A177-3AD203B41FA5}">
                      <a16:colId xmlns:a16="http://schemas.microsoft.com/office/drawing/2014/main" val="3818742319"/>
                    </a:ext>
                  </a:extLst>
                </a:gridCol>
                <a:gridCol w="1875348">
                  <a:extLst>
                    <a:ext uri="{9D8B030D-6E8A-4147-A177-3AD203B41FA5}">
                      <a16:colId xmlns:a16="http://schemas.microsoft.com/office/drawing/2014/main" val="4023877782"/>
                    </a:ext>
                  </a:extLst>
                </a:gridCol>
                <a:gridCol w="1875348">
                  <a:extLst>
                    <a:ext uri="{9D8B030D-6E8A-4147-A177-3AD203B41FA5}">
                      <a16:colId xmlns:a16="http://schemas.microsoft.com/office/drawing/2014/main" val="958760420"/>
                    </a:ext>
                  </a:extLst>
                </a:gridCol>
                <a:gridCol w="1875348">
                  <a:extLst>
                    <a:ext uri="{9D8B030D-6E8A-4147-A177-3AD203B41FA5}">
                      <a16:colId xmlns:a16="http://schemas.microsoft.com/office/drawing/2014/main" val="2661539094"/>
                    </a:ext>
                  </a:extLst>
                </a:gridCol>
                <a:gridCol w="1875348">
                  <a:extLst>
                    <a:ext uri="{9D8B030D-6E8A-4147-A177-3AD203B41FA5}">
                      <a16:colId xmlns:a16="http://schemas.microsoft.com/office/drawing/2014/main" val="772785943"/>
                    </a:ext>
                  </a:extLst>
                </a:gridCol>
              </a:tblGrid>
              <a:tr h="316024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Dati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 Visita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II Visita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III visita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IV Visita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049262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Peso (Kg)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2219957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BMI (Kg/m2)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097522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Glicemia (mg/dl)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787840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Coleterolo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tot. (mg/dl)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416098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HDL (mg/dl)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721870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LDL (mg/dl)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632743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PAS/PAD (mmHg)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150/90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132/84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130/82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134/82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608188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HbA1c (%)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562301"/>
                  </a:ext>
                </a:extLst>
              </a:tr>
            </a:tbl>
          </a:graphicData>
        </a:graphic>
      </p:graphicFrame>
      <p:sp>
        <p:nvSpPr>
          <p:cNvPr id="5" name="Rettangolo 4">
            <a:extLst>
              <a:ext uri="{FF2B5EF4-FFF2-40B4-BE49-F238E27FC236}">
                <a16:creationId xmlns:a16="http://schemas.microsoft.com/office/drawing/2014/main" id="{7193DC8E-29DE-4452-880E-6F4D29D3ACBD}"/>
              </a:ext>
            </a:extLst>
          </p:cNvPr>
          <p:cNvSpPr/>
          <p:nvPr/>
        </p:nvSpPr>
        <p:spPr>
          <a:xfrm>
            <a:off x="1215481" y="332808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it-IT" sz="2800" dirty="0">
                <a:solidFill>
                  <a:srgbClr val="E297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</a:t>
            </a:r>
          </a:p>
        </p:txBody>
      </p:sp>
    </p:spTree>
    <p:extLst>
      <p:ext uri="{BB962C8B-B14F-4D97-AF65-F5344CB8AC3E}">
        <p14:creationId xmlns:p14="http://schemas.microsoft.com/office/powerpoint/2010/main" val="3539027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00644" y="1297114"/>
            <a:ext cx="106877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Personal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history</a:t>
            </a:r>
            <a:endParaRPr lang="it-IT" sz="2400" u="sng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1" algn="l"/>
            <a:endParaRPr lang="it-IT" sz="2400" u="sng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6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pregnancies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1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abortion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5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kids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the first @ 15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yr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the last @ 23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yr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@ 20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yr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BP ‘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normal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’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during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summer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a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little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hihj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during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winter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. GP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did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not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prescribe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any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therapy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heavy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smokers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since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@ 15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yr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(40/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day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)</a:t>
            </a: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@ 30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yr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lvl="3"/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Chol 215, TG 80, HDL 65 (LDL 134, 	non-HDL 150)</a:t>
            </a:r>
          </a:p>
          <a:p>
            <a:pPr lvl="2" algn="l">
              <a:buFont typeface="Arial" pitchFamily="34" charset="0"/>
              <a:buChar char="•"/>
            </a:pP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4" name="Rettangolo 5">
            <a:extLst>
              <a:ext uri="{FF2B5EF4-FFF2-40B4-BE49-F238E27FC236}">
                <a16:creationId xmlns:a16="http://schemas.microsoft.com/office/drawing/2014/main" id="{1BD1E439-1191-7D48-87DC-A9D6BA8A77DF}"/>
              </a:ext>
            </a:extLst>
          </p:cNvPr>
          <p:cNvSpPr/>
          <p:nvPr/>
        </p:nvSpPr>
        <p:spPr>
          <a:xfrm>
            <a:off x="3524032" y="213867"/>
            <a:ext cx="51439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Anna, 40 </a:t>
            </a:r>
            <a:r>
              <a:rPr lang="it-IT" sz="2800" dirty="0" err="1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year</a:t>
            </a:r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it-IT" sz="2800" dirty="0" err="1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housewife</a:t>
            </a:r>
            <a:endParaRPr lang="it-IT" sz="2800" dirty="0">
              <a:solidFill>
                <a:srgbClr val="80800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003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22513" y="1388447"/>
            <a:ext cx="1134093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/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Personal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history</a:t>
            </a:r>
            <a:endParaRPr lang="it-IT" sz="2400" u="sng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1" algn="l"/>
            <a:endParaRPr lang="it-IT" sz="2400" u="sng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Since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she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did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not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feel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well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and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observed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a light body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weight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loss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(2.5 kg):</a:t>
            </a:r>
          </a:p>
          <a:p>
            <a:pPr lvl="5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FPG: 170 mg/dl</a:t>
            </a:r>
          </a:p>
          <a:p>
            <a:pPr lvl="5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HbA1c: 8.3%</a:t>
            </a:r>
          </a:p>
          <a:p>
            <a:pPr lvl="5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Chol: 230; TG: 92; HDL: 63 (LDL: 149; NON-HDL: 167).</a:t>
            </a:r>
          </a:p>
          <a:p>
            <a:pPr lvl="5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BP 150/90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mmHg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Fc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75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bpm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5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Anything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else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normal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5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944508" y="243888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Anna, 40 </a:t>
            </a:r>
            <a:r>
              <a:rPr lang="it-IT" sz="2800" dirty="0" err="1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yr</a:t>
            </a:r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it-IT" sz="2800" dirty="0" err="1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housewife</a:t>
            </a:r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(75 kg, 167 cm, BMI 27) </a:t>
            </a:r>
          </a:p>
        </p:txBody>
      </p:sp>
    </p:spTree>
    <p:extLst>
      <p:ext uri="{BB962C8B-B14F-4D97-AF65-F5344CB8AC3E}">
        <p14:creationId xmlns:p14="http://schemas.microsoft.com/office/powerpoint/2010/main" val="2652446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373580" y="148730"/>
            <a:ext cx="9144000" cy="476672"/>
          </a:xfrm>
          <a:prstGeom prst="rect">
            <a:avLst/>
          </a:prstGeom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kern="0" dirty="0">
                <a:solidFill>
                  <a:srgbClr val="808000"/>
                </a:solidFill>
                <a:latin typeface="Comic Sans MS" pitchFamily="66" charset="0"/>
                <a:ea typeface="+mj-ea"/>
                <a:cs typeface="+mj-cs"/>
              </a:rPr>
              <a:t>What to do?</a:t>
            </a:r>
          </a:p>
        </p:txBody>
      </p:sp>
      <p:sp>
        <p:nvSpPr>
          <p:cNvPr id="3" name="Rettangolo 2"/>
          <p:cNvSpPr/>
          <p:nvPr/>
        </p:nvSpPr>
        <p:spPr>
          <a:xfrm>
            <a:off x="950026" y="1539596"/>
            <a:ext cx="1021277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371600" lvl="2" indent="-457200">
              <a:buFont typeface="+mj-lt"/>
              <a:buAutoNum type="arabicPeriod"/>
            </a:pP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Should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Anna do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any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further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evaluation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to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clarify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clinical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picture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?</a:t>
            </a:r>
          </a:p>
          <a:p>
            <a:pPr marL="1371600" lvl="2" indent="-457200">
              <a:buFont typeface="+mj-lt"/>
              <a:buAutoNum type="arabicPeriod"/>
            </a:pP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371600" lvl="2" indent="-457200">
              <a:buFont typeface="+mj-lt"/>
              <a:buAutoNum type="arabicPeriod"/>
            </a:pP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Which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are the targets of the treatment? </a:t>
            </a:r>
          </a:p>
          <a:p>
            <a:pPr marL="1371600" lvl="2" indent="-457200">
              <a:buFont typeface="+mj-lt"/>
              <a:buAutoNum type="arabicPeriod"/>
            </a:pP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371600" lvl="2" indent="-457200">
              <a:buFont typeface="+mj-lt"/>
              <a:buAutoNum type="arabicPeriod"/>
            </a:pP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Which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therapy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?</a:t>
            </a:r>
          </a:p>
          <a:p>
            <a:pPr marL="1371600" lvl="2" indent="-457200">
              <a:buFont typeface="+mj-lt"/>
              <a:buAutoNum type="arabicPeriod"/>
            </a:pP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716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415636" y="1471573"/>
            <a:ext cx="1141218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l"/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First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visit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prescription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Stop smoking</a:t>
            </a: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Low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calorie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diet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(1400 kcal/die, 55% CHO, 30%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Fat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15%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proteins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NO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sugars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fibers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etc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) </a:t>
            </a: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Lifestyle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Ramipril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5 mg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tb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1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tb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/die</a:t>
            </a: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Rosuvastatin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 20 mg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tb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1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tb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/die</a:t>
            </a: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Metformin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1000 mg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tb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2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tb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/die</a:t>
            </a:r>
          </a:p>
          <a:p>
            <a:pPr lvl="5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1"/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New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visit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after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4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months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4" name="Rettangolo 2">
            <a:extLst>
              <a:ext uri="{FF2B5EF4-FFF2-40B4-BE49-F238E27FC236}">
                <a16:creationId xmlns:a16="http://schemas.microsoft.com/office/drawing/2014/main" id="{44A90D65-78CF-3B43-A69A-8C85A20805D2}"/>
              </a:ext>
            </a:extLst>
          </p:cNvPr>
          <p:cNvSpPr/>
          <p:nvPr/>
        </p:nvSpPr>
        <p:spPr>
          <a:xfrm>
            <a:off x="1944508" y="243888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Anna, 40 </a:t>
            </a:r>
            <a:r>
              <a:rPr lang="it-IT" sz="2800" dirty="0" err="1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yr</a:t>
            </a:r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it-IT" sz="2800" dirty="0" err="1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housewife</a:t>
            </a:r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(75 kg, 167 cm, BMI 27) </a:t>
            </a:r>
          </a:p>
        </p:txBody>
      </p:sp>
    </p:spTree>
    <p:extLst>
      <p:ext uri="{BB962C8B-B14F-4D97-AF65-F5344CB8AC3E}">
        <p14:creationId xmlns:p14="http://schemas.microsoft.com/office/powerpoint/2010/main" val="1441144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0630" y="1076212"/>
            <a:ext cx="119465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/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Second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visit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4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mo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after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first</a:t>
            </a:r>
          </a:p>
          <a:p>
            <a:pPr lvl="1" algn="l"/>
            <a:endParaRPr lang="it-IT" sz="2400" u="sng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/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followed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diet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and the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lifestyle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suggestions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Reduced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number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of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sigarettes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smoked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(10-15/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day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) 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Weight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72 kg (167 cm, BMI 26)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FPG: 134 mg/dl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HbA1c: 7.0%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Chol: 153 mg/dl; TG: 83 mg/dl; HDL: 56 mg/dl (LDL: 81; NON-HDL: 97).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BP 132/84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mmHg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Fc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72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bpm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Everything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else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normal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5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041491" y="257199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ctr"/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</a:t>
            </a:r>
          </a:p>
        </p:txBody>
      </p:sp>
    </p:spTree>
    <p:extLst>
      <p:ext uri="{BB962C8B-B14F-4D97-AF65-F5344CB8AC3E}">
        <p14:creationId xmlns:p14="http://schemas.microsoft.com/office/powerpoint/2010/main" val="4194607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AACD75E7-AB82-4FA6-9CA8-88BBA8B37B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094822"/>
              </p:ext>
            </p:extLst>
          </p:nvPr>
        </p:nvGraphicFramePr>
        <p:xfrm>
          <a:off x="1215481" y="1103972"/>
          <a:ext cx="9935738" cy="4650056"/>
        </p:xfrm>
        <a:graphic>
          <a:graphicData uri="http://schemas.openxmlformats.org/drawingml/2006/table">
            <a:tbl>
              <a:tblPr/>
              <a:tblGrid>
                <a:gridCol w="2434346">
                  <a:extLst>
                    <a:ext uri="{9D8B030D-6E8A-4147-A177-3AD203B41FA5}">
                      <a16:colId xmlns:a16="http://schemas.microsoft.com/office/drawing/2014/main" val="3818742319"/>
                    </a:ext>
                  </a:extLst>
                </a:gridCol>
                <a:gridCol w="1875348">
                  <a:extLst>
                    <a:ext uri="{9D8B030D-6E8A-4147-A177-3AD203B41FA5}">
                      <a16:colId xmlns:a16="http://schemas.microsoft.com/office/drawing/2014/main" val="4023877782"/>
                    </a:ext>
                  </a:extLst>
                </a:gridCol>
                <a:gridCol w="1875348">
                  <a:extLst>
                    <a:ext uri="{9D8B030D-6E8A-4147-A177-3AD203B41FA5}">
                      <a16:colId xmlns:a16="http://schemas.microsoft.com/office/drawing/2014/main" val="958760420"/>
                    </a:ext>
                  </a:extLst>
                </a:gridCol>
                <a:gridCol w="1875348">
                  <a:extLst>
                    <a:ext uri="{9D8B030D-6E8A-4147-A177-3AD203B41FA5}">
                      <a16:colId xmlns:a16="http://schemas.microsoft.com/office/drawing/2014/main" val="2661539094"/>
                    </a:ext>
                  </a:extLst>
                </a:gridCol>
                <a:gridCol w="1875348">
                  <a:extLst>
                    <a:ext uri="{9D8B030D-6E8A-4147-A177-3AD203B41FA5}">
                      <a16:colId xmlns:a16="http://schemas.microsoft.com/office/drawing/2014/main" val="772785943"/>
                    </a:ext>
                  </a:extLst>
                </a:gridCol>
              </a:tblGrid>
              <a:tr h="316024">
                <a:tc>
                  <a:txBody>
                    <a:bodyPr/>
                    <a:lstStyle/>
                    <a:p>
                      <a:pPr algn="l" fontAlgn="b"/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 </a:t>
                      </a:r>
                      <a:r>
                        <a:rPr lang="it-IT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Visit</a:t>
                      </a:r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II </a:t>
                      </a:r>
                      <a:r>
                        <a:rPr lang="it-IT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Visit</a:t>
                      </a:r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III visita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IV Visita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9E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049262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(Kg)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2219957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BMI (Kg/m2)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097522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FPG (mg/dl)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787840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Choleterol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(mg/dl)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416098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HDL (mg/dl)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721870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LDL (mg/dl)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632743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SBP/DBP (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mmHg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150/90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132/84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130/82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134/82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608188"/>
                  </a:ext>
                </a:extLst>
              </a:tr>
              <a:tr h="541754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HbA1c (%)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F75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562301"/>
                  </a:ext>
                </a:extLst>
              </a:tr>
            </a:tbl>
          </a:graphicData>
        </a:graphic>
      </p:graphicFrame>
      <p:sp>
        <p:nvSpPr>
          <p:cNvPr id="5" name="Rettangolo 4">
            <a:extLst>
              <a:ext uri="{FF2B5EF4-FFF2-40B4-BE49-F238E27FC236}">
                <a16:creationId xmlns:a16="http://schemas.microsoft.com/office/drawing/2014/main" id="{7193DC8E-29DE-4452-880E-6F4D29D3ACBD}"/>
              </a:ext>
            </a:extLst>
          </p:cNvPr>
          <p:cNvSpPr/>
          <p:nvPr/>
        </p:nvSpPr>
        <p:spPr>
          <a:xfrm>
            <a:off x="1749870" y="241083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ctr"/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665BE9D-1912-476B-B2BF-203C045F1C30}"/>
              </a:ext>
            </a:extLst>
          </p:cNvPr>
          <p:cNvSpPr/>
          <p:nvPr/>
        </p:nvSpPr>
        <p:spPr>
          <a:xfrm>
            <a:off x="7415560" y="947854"/>
            <a:ext cx="3836021" cy="4984595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577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127237" y="1682100"/>
            <a:ext cx="102730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371600" lvl="2" indent="-457200">
              <a:buFont typeface="+mj-lt"/>
              <a:buAutoNum type="arabicPeriod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Can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be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satisfied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?</a:t>
            </a:r>
          </a:p>
          <a:p>
            <a:pPr marL="1371600" lvl="2" indent="-457200">
              <a:buFont typeface="+mj-lt"/>
              <a:buAutoNum type="arabicPeriod"/>
            </a:pP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371600" lvl="2" indent="-457200">
              <a:buFont typeface="+mj-lt"/>
              <a:buAutoNum type="arabicPeriod"/>
            </a:pP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Should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establish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new target? </a:t>
            </a:r>
          </a:p>
          <a:p>
            <a:pPr marL="1371600" lvl="2" indent="-457200">
              <a:buFont typeface="+mj-lt"/>
              <a:buAutoNum type="arabicPeriod"/>
            </a:pP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371600" lvl="2" indent="-457200">
              <a:buFont typeface="+mj-lt"/>
              <a:buAutoNum type="arabicPeriod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How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would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you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change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treatment? </a:t>
            </a:r>
          </a:p>
          <a:p>
            <a:pPr marL="1371600" lvl="2" indent="-457200">
              <a:buFont typeface="+mj-lt"/>
              <a:buAutoNum type="arabicPeriod"/>
            </a:pP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F9BC33E-B6CA-4841-A839-CADC354E68EA}"/>
              </a:ext>
            </a:extLst>
          </p:cNvPr>
          <p:cNvSpPr txBox="1">
            <a:spLocks noChangeArrowheads="1"/>
          </p:cNvSpPr>
          <p:nvPr/>
        </p:nvSpPr>
        <p:spPr>
          <a:xfrm>
            <a:off x="1373580" y="148730"/>
            <a:ext cx="9144000" cy="476672"/>
          </a:xfrm>
          <a:prstGeom prst="rect">
            <a:avLst/>
          </a:prstGeom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kern="0" dirty="0">
                <a:solidFill>
                  <a:srgbClr val="808000"/>
                </a:solidFill>
                <a:latin typeface="Comic Sans MS" pitchFamily="66" charset="0"/>
                <a:ea typeface="+mj-ea"/>
                <a:cs typeface="+mj-cs"/>
              </a:rPr>
              <a:t>What to do next?</a:t>
            </a:r>
          </a:p>
        </p:txBody>
      </p:sp>
    </p:spTree>
    <p:extLst>
      <p:ext uri="{BB962C8B-B14F-4D97-AF65-F5344CB8AC3E}">
        <p14:creationId xmlns:p14="http://schemas.microsoft.com/office/powerpoint/2010/main" val="486525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95422" y="202325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ctr"/>
            <a:r>
              <a:rPr lang="it-IT" sz="2800" dirty="0">
                <a:solidFill>
                  <a:srgbClr val="808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Anna</a:t>
            </a:r>
          </a:p>
        </p:txBody>
      </p:sp>
      <p:sp>
        <p:nvSpPr>
          <p:cNvPr id="3" name="Rettangolo 2"/>
          <p:cNvSpPr/>
          <p:nvPr/>
        </p:nvSpPr>
        <p:spPr>
          <a:xfrm>
            <a:off x="0" y="1166842"/>
            <a:ext cx="1219199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Second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visit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, 4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months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after</a:t>
            </a:r>
            <a:r>
              <a:rPr lang="it-IT" sz="2400" u="sng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the first </a:t>
            </a:r>
            <a:r>
              <a:rPr lang="it-IT" sz="2400" u="sng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visit</a:t>
            </a:r>
            <a:endParaRPr lang="it-IT" sz="2400" u="sng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/>
            <a:endParaRPr lang="it-IT" sz="2400" u="sng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/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Prescription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2" algn="l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More appropriate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counseling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to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quit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smoking </a:t>
            </a:r>
          </a:p>
          <a:p>
            <a:pPr lvl="2" algn="l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Counseling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again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with the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dietitian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>
              <a:buFont typeface="Arial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New Counseling for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lifestyle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Introduction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of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daily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step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counting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/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2" algn="l"/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Addition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of new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antihyperglycemic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treatment: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Dulaglutide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0.75 mg s.c.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weekly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1"/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New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visit</a:t>
            </a:r>
            <a:r>
              <a:rPr lang="it-IT" sz="2400" dirty="0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in 4 </a:t>
            </a:r>
            <a:r>
              <a:rPr lang="it-IT" sz="2400" dirty="0" err="1">
                <a:solidFill>
                  <a:srgbClr val="00206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months</a:t>
            </a:r>
            <a:endParaRPr lang="it-IT" sz="2400" dirty="0">
              <a:solidFill>
                <a:srgbClr val="002060"/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4007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36760&quot;&gt;&lt;object type=&quot;3&quot; unique_id=&quot;36761&quot;&gt;&lt;property id=&quot;20148&quot; value=&quot;5&quot;/&gt;&lt;property id=&quot;20300&quot; value=&quot;Diapositiva 1&quot;/&gt;&lt;property id=&quot;20307&quot; value=&quot;256&quot;/&gt;&lt;/object&gt;&lt;/object&gt;&lt;object type=&quot;8&quot; unique_id=&quot;3676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Tema di Office">
  <a:themeElements>
    <a:clrScheme name="Tema di Office 1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FFFFFF"/>
      </a:accent3>
      <a:accent4>
        <a:srgbClr val="000000"/>
      </a:accent4>
      <a:accent5>
        <a:srgbClr val="AABBDF"/>
      </a:accent5>
      <a:accent6>
        <a:srgbClr val="008EC4"/>
      </a:accent6>
      <a:hlink>
        <a:srgbClr val="E2D700"/>
      </a:hlink>
      <a:folHlink>
        <a:srgbClr val="85DFD0"/>
      </a:folHlink>
    </a:clrScheme>
    <a:fontScheme name="Tema di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4617B"/>
        </a:dk2>
        <a:lt2>
          <a:srgbClr val="DBF5F9"/>
        </a:lt2>
        <a:accent1>
          <a:srgbClr val="0F6FC6"/>
        </a:accent1>
        <a:accent2>
          <a:srgbClr val="009DD9"/>
        </a:accent2>
        <a:accent3>
          <a:srgbClr val="FFFFFF"/>
        </a:accent3>
        <a:accent4>
          <a:srgbClr val="000000"/>
        </a:accent4>
        <a:accent5>
          <a:srgbClr val="AABBDF"/>
        </a:accent5>
        <a:accent6>
          <a:srgbClr val="008EC4"/>
        </a:accent6>
        <a:hlink>
          <a:srgbClr val="E2D700"/>
        </a:hlink>
        <a:folHlink>
          <a:srgbClr val="85DF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Fondo bianco con barra verde e azzurra</Template>
  <TotalTime>14141</TotalTime>
  <Words>1009</Words>
  <Application>Microsoft Macintosh PowerPoint</Application>
  <PresentationFormat>Widescreen</PresentationFormat>
  <Paragraphs>256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Comic Sans MS</vt:lpstr>
      <vt:lpstr>1_Tema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Tania Mainardi - CnC group</dc:creator>
  <cp:lastModifiedBy>RAFFAELE NAPOLI</cp:lastModifiedBy>
  <cp:revision>615</cp:revision>
  <cp:lastPrinted>2020-12-11T04:41:57Z</cp:lastPrinted>
  <dcterms:created xsi:type="dcterms:W3CDTF">2017-09-18T15:59:07Z</dcterms:created>
  <dcterms:modified xsi:type="dcterms:W3CDTF">2022-06-27T08:06:00Z</dcterms:modified>
</cp:coreProperties>
</file>